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302" r:id="rId3"/>
    <p:sldId id="289" r:id="rId4"/>
    <p:sldId id="287" r:id="rId5"/>
    <p:sldId id="311" r:id="rId6"/>
    <p:sldId id="304" r:id="rId7"/>
    <p:sldId id="309" r:id="rId8"/>
    <p:sldId id="305" r:id="rId9"/>
    <p:sldId id="306" r:id="rId10"/>
    <p:sldId id="307" r:id="rId11"/>
    <p:sldId id="308" r:id="rId12"/>
    <p:sldId id="310" r:id="rId13"/>
    <p:sldId id="312" r:id="rId14"/>
    <p:sldId id="313" r:id="rId15"/>
    <p:sldId id="291" r:id="rId16"/>
    <p:sldId id="318" r:id="rId17"/>
    <p:sldId id="303" r:id="rId18"/>
    <p:sldId id="292" r:id="rId19"/>
    <p:sldId id="315" r:id="rId20"/>
    <p:sldId id="288" r:id="rId21"/>
    <p:sldId id="293" r:id="rId22"/>
    <p:sldId id="294" r:id="rId23"/>
    <p:sldId id="317" r:id="rId24"/>
    <p:sldId id="314" r:id="rId25"/>
    <p:sldId id="316" r:id="rId26"/>
    <p:sldId id="273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6568" autoAdjust="0"/>
  </p:normalViewPr>
  <p:slideViewPr>
    <p:cSldViewPr>
      <p:cViewPr>
        <p:scale>
          <a:sx n="100" d="100"/>
          <a:sy n="100" d="100"/>
        </p:scale>
        <p:origin x="-1434" y="-5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9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9D97BC-FBC7-4942-84FC-08A82BDF99CF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5433A-E825-418F-8611-F9B0C24B56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181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5433A-E825-418F-8611-F9B0C24B560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78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409732"/>
            <a:ext cx="7488832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99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2464</a:t>
            </a:r>
            <a:endParaRPr lang="ru-RU" b="1" dirty="0">
              <a:solidFill>
                <a:srgbClr val="FF99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2409732"/>
            <a:ext cx="7488832" cy="0"/>
          </a:xfrm>
          <a:prstGeom prst="line">
            <a:avLst/>
          </a:prstGeom>
          <a:ln w="15875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r="1200000" algn="ctr" rotWithShape="0">
              <a:schemeClr val="tx1">
                <a:lumMod val="75000"/>
                <a:lumOff val="25000"/>
                <a:alpha val="59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50405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5526"/>
            <a:ext cx="9144000" cy="4587974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endParaRPr lang="ru-RU" sz="24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касается тех, кто использует СИЗ,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требуют практических навыков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Перечень таких СИЗ утверждает работодатель. Периодичность обучения по использованию СИЗ такая же, как при обучении первой помощи.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сотрудники пользуются средствами, которые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требуют практических навыков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работодатель может просто научить сотрудников, как проверять работоспособность и исправность СИЗ. Сделать это можно во время инструктажа на рабочем месте.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647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432047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465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334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04055"/>
          </a:xfrm>
        </p:spPr>
        <p:txBody>
          <a:bodyPr/>
          <a:lstStyle/>
          <a:p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25"/>
            <a:ext cx="9144000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8197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4"/>
          </a:xfrm>
        </p:spPr>
        <p:txBody>
          <a:bodyPr/>
          <a:lstStyle/>
          <a:p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7"/>
            <a:ext cx="9144000" cy="458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60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04056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55526"/>
            <a:ext cx="9144000" cy="4587974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порядок организации плановой и внеплановой проверки знаний остался прежним. Организовать ее можно в учебном центре или своими силами. Во втором случае работодатель должен создать комиссию по проверке знаний. Состав — не менее 3 человек.  В комиссию могут войти руководители и специалисты структурных подразделений, руководители и специалисты служб охраны труда, лица, проводящие обучение по охране труда.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акцентируют внимание на том, что если сотрудник не прошел проверку знаний, его нельзя допускать к самостоятельной работе. Он обязан повторно пройти проверку в течение 30 календарных дней с даты первой попытки.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знаний требований охраны труда в учебном центре и у работодателя оформляются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протоколом.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внимание: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По новым правилам подтверждением того, что работник прошел обучение по соответствующим программам является  протокол. Выдавать или нет слушателю удостоверение, теперь учебный центр или работодатель, организующий внутреннее обучение, будут решать самостоятельно.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протоколе проверки знаний указывается: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наименование учебного центра или работодателя;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и номер приказа учебного центра или работодателя о создании комиссии по проверке знаний;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 председателя, его заместителя и членов комиссии;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и продолжительность программ обучения;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Ф.И.О., профессия, место работы лица, прошедшего проверку знаний требований охраны труда;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проверки знания требований охраны труда;</a:t>
            </a: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записи о проверке знания требований охраны труда в реестре лиц, прошедших обучение в учебном центре и у работодателей, осуществляющих деятельность по обучению работников вопросами охраны труда.</a:t>
            </a:r>
            <a:endParaRPr lang="en-US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15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76064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Федеральные 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реестры в сфере обучения </a:t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9542"/>
            <a:ext cx="8928992" cy="410445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марта 2023 года Минтруд России осуществляет формирование и ведение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реестра организаций и ИП,  оказывающих услуги в области ОТ (в части обучения по охране труда) - </a:t>
            </a:r>
            <a:r>
              <a:rPr lang="ru-RU" dirty="0" smtClean="0"/>
              <a:t>реестр </a:t>
            </a:r>
            <a:r>
              <a:rPr lang="ru-RU" dirty="0"/>
              <a:t>обучающих организаций;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реестра работодателей, обучающих своих сотрудников;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реестра обученных лиц.</a:t>
            </a:r>
          </a:p>
          <a:p>
            <a:pPr marL="0" indent="0">
              <a:buNone/>
            </a:pPr>
            <a:r>
              <a:rPr lang="ru-RU" dirty="0"/>
              <a:t>При этом передача сведений, отнесенных в соответствии с законодательством Российской Федерации к сведениям, составляющим государственную или иную охраняемую законом тайну, не </a:t>
            </a:r>
            <a:r>
              <a:rPr lang="ru-RU" dirty="0" smtClean="0"/>
              <a:t>осуществляется (п.120 Правил).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22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432047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работодателей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542"/>
            <a:ext cx="9144000" cy="444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179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360039"/>
          </a:xfrm>
        </p:spPr>
        <p:txBody>
          <a:bodyPr>
            <a:normAutofit fontScale="90000"/>
          </a:bodyPr>
          <a:lstStyle/>
          <a:p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6"/>
            <a:ext cx="9144000" cy="458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1896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83517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17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7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17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700" b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1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</a:t>
            </a:r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работодателей </a:t>
            </a:r>
            <a:b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3518"/>
            <a:ext cx="9036496" cy="46599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работников требованиям ОТ, обучения по оказанию первой помощи пострадавшим, обучение по использованию (применению) СИЗ должны соответствовать требованиям Правил обучения (пп.96-98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Иметь: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материально-техническую базу в виде мест обучения (не менее 1 места на 100 работников), а также оборудования, технических средств обучения, обеспечены НПА, системами для проверки знаний. Можно использовать РМ работников;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учебно-методическую базу в виде программ обучения по ОТ и учебных материалов для каждой программы обучения;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 менее 2 лиц, проводящих обучение по ОТ, в штате организации или специалистов, привлекаемых по договорам гражданско-правового характера;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комиссию по проверке знания требований ОТ (единые или специализированные) (не менее 3 человек, прошедшие соответствующее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уведомительном порядке проинформировать Минтруд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намерении войти в реестр и проводить обучение своих работников. Предоставить сведения (13 позиций, электронная форма, см. п 106 Правил), включая копию ЛНА (решения) о проведении обучения без привлечения обучающей организации с отметкой об учете мнения профорганизации.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408848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83517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510"/>
            <a:ext cx="9108504" cy="47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7057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34954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534"/>
            <a:ext cx="91440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3990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3478"/>
            <a:ext cx="9144000" cy="502002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работодателей (см. п. 106) </a:t>
            </a:r>
            <a:endParaRPr lang="ru-RU" sz="5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sz="3400" dirty="0"/>
              <a:t>реквизиты (наименование, ЕГРЮЛ, почта, телефон </a:t>
            </a:r>
            <a:r>
              <a:rPr lang="ru-RU" sz="3400" dirty="0" smtClean="0"/>
              <a:t>); </a:t>
            </a:r>
            <a:r>
              <a:rPr lang="ru-RU" sz="3400" dirty="0"/>
              <a:t>ИНН; ОГРН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заверенная работодателем копия ЛНА о проведении обучения по охране труда работодателем без привлечения обучающей организации с отметкой об учете мнения профсоюзного или иного уполномоченного работниками представительного органа (при наличии);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адрес официального сайта в информационно-телекоммуникационной сети "Интернет" (при наличии</a:t>
            </a:r>
            <a:r>
              <a:rPr lang="ru-RU" sz="3400" dirty="0" smtClean="0"/>
              <a:t>);</a:t>
            </a:r>
          </a:p>
          <a:p>
            <a:pPr marL="0" indent="0">
              <a:buNone/>
            </a:pPr>
            <a:r>
              <a:rPr lang="ru-RU" sz="3400" dirty="0" smtClean="0"/>
              <a:t> </a:t>
            </a:r>
            <a:r>
              <a:rPr lang="ru-RU" sz="3400" dirty="0"/>
              <a:t>• сведения о среднесписочной численности работников и количестве работников, подлежащих обучению;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оснащенных мест обучения;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технических средств обучения для отработки практических навыков;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программ обучения по охране труда;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учебно-методических материалов и материалов для проведения проверки знания требований охраны труда для каждой программы обучения по охране труда; </a:t>
            </a:r>
            <a:endParaRPr lang="ru-RU" sz="3400" dirty="0" smtClean="0"/>
          </a:p>
          <a:p>
            <a:pPr marL="0" indent="0">
              <a:buNone/>
            </a:pPr>
            <a:r>
              <a:rPr lang="ru-RU" sz="3400" dirty="0" smtClean="0"/>
              <a:t>• </a:t>
            </a:r>
            <a:r>
              <a:rPr lang="ru-RU" sz="3400" dirty="0"/>
              <a:t>сведения о наличии в штате организации не менее 2 работников или иных лиц, привлекаемых для проведения обучения по охране труда</a:t>
            </a:r>
            <a:r>
              <a:rPr lang="ru-RU" sz="3400" dirty="0" smtClean="0"/>
              <a:t>;</a:t>
            </a:r>
          </a:p>
          <a:p>
            <a:pPr marL="0" indent="0">
              <a:buNone/>
            </a:pPr>
            <a:r>
              <a:rPr lang="ru-RU" sz="3400" dirty="0" smtClean="0"/>
              <a:t> </a:t>
            </a:r>
            <a:r>
              <a:rPr lang="ru-RU" sz="3400" dirty="0"/>
              <a:t>• сведения о наличии комиссии по проверке знания требований охраны труда.</a:t>
            </a:r>
          </a:p>
        </p:txBody>
      </p:sp>
    </p:spTree>
    <p:extLst>
      <p:ext uri="{BB962C8B-B14F-4D97-AF65-F5344CB8AC3E}">
        <p14:creationId xmlns:p14="http://schemas.microsoft.com/office/powerpoint/2010/main" val="3405663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работодателей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15566"/>
            <a:ext cx="8229600" cy="40324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уведомления осуществляется посредством заполнения работодателем электронной формы в информационной системе ОТ Минтруда России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подписывается электронной подписью.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сведений работодатель в течение 10 рабочих дней со дня наступления таких изменений направляет уведомление об изменении сведений в Минтруд России.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осуществления деятельности подлежат исключению из реестра.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прекращения осуществления деятельности в области обучения работников юридическое лицо направляет в Минтруд России уведомление о прекращении осуществления соответствующей деятельности.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содержащиеся в реестре, являются открытыми и общедоступными на официальном сайте Минтруда России.</a:t>
            </a:r>
          </a:p>
        </p:txBody>
      </p:sp>
    </p:spTree>
    <p:extLst>
      <p:ext uri="{BB962C8B-B14F-4D97-AF65-F5344CB8AC3E}">
        <p14:creationId xmlns:p14="http://schemas.microsoft.com/office/powerpoint/2010/main" val="1427123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65571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обученных лиц </a:t>
            </a:r>
            <a:r>
              <a:rPr lang="ru-RU" sz="15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5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5526"/>
            <a:ext cx="8712968" cy="43204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Обучающие </a:t>
            </a:r>
            <a:r>
              <a:rPr lang="ru-RU" dirty="0"/>
              <a:t>организации и работодатели передают по форме, установленной Минтрудом России, путем импортирования в электронном виде в реестр обученных лиц сведения, указанные в п. 118 Правил.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работодателя: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ФИО, СНИЛС, профессия (должность) работника, прошедшего обучение по охране труда;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наименование программы обучения по охране труда;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дата проверки знания требований охраны труда;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результат проверки знания требований охраны труда (оценка результата проверки "удовлетворительно" или "неудовлетворительно");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• </a:t>
            </a:r>
            <a:r>
              <a:rPr lang="ru-RU" dirty="0"/>
              <a:t>номер протокола проверки знания требований охраны труда.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b="1" dirty="0" smtClean="0"/>
              <a:t>Сведения</a:t>
            </a:r>
            <a:r>
              <a:rPr lang="ru-RU" b="1" dirty="0"/>
              <a:t>, содержащиеся в реестре обученных лиц, используются Минтрудом России, координируемыми им государственными внебюджетными фондами, </a:t>
            </a:r>
            <a:r>
              <a:rPr lang="ru-RU" b="1" dirty="0" err="1"/>
              <a:t>Рострудом</a:t>
            </a:r>
            <a:r>
              <a:rPr lang="ru-RU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903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55525"/>
          </a:xfrm>
        </p:spPr>
        <p:txBody>
          <a:bodyPr>
            <a:normAutofit/>
          </a:bodyPr>
          <a:lstStyle/>
          <a:p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4541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4659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55526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Реестр </a:t>
            </a: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обученных лиц </a:t>
            </a:r>
            <a:r>
              <a:rPr lang="ru-RU" sz="1500" b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1500" b="1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759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504055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обучающих организаций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526"/>
            <a:ext cx="9144000" cy="458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622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05979"/>
            <a:ext cx="8229600" cy="857250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347614"/>
            <a:ext cx="6480720" cy="2574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9966"/>
                </a:solidFill>
                <a:latin typeface="Hero" panose="00000500000000000000" pitchFamily="2" charset="-52"/>
              </a:rPr>
              <a:t>Контакты</a:t>
            </a:r>
            <a:r>
              <a:rPr lang="en-US" dirty="0">
                <a:solidFill>
                  <a:srgbClr val="FF9966"/>
                </a:solidFill>
                <a:latin typeface="Hero" panose="00000500000000000000" pitchFamily="2" charset="-52"/>
              </a:rPr>
              <a:t>:</a:t>
            </a:r>
            <a:endParaRPr lang="en-US" dirty="0" smtClean="0">
              <a:solidFill>
                <a:srgbClr val="FF9966"/>
              </a:solidFill>
              <a:latin typeface="Hero" panose="00000500000000000000" pitchFamily="2" charset="-52"/>
            </a:endParaRPr>
          </a:p>
          <a:p>
            <a:pPr marL="0" indent="0" algn="ctr">
              <a:buNone/>
            </a:pPr>
            <a:r>
              <a:rPr lang="en-US" dirty="0" smtClean="0">
                <a:latin typeface="Corbel" panose="020B0503020204020204" pitchFamily="34" charset="0"/>
              </a:rPr>
              <a:t>BalmyshevaDV@samaratrud.ru</a:t>
            </a:r>
          </a:p>
          <a:p>
            <a:pPr marL="0" indent="0" algn="ctr">
              <a:buNone/>
            </a:pPr>
            <a:r>
              <a:rPr lang="en-US" dirty="0" smtClean="0">
                <a:latin typeface="Bahnschrift" panose="020B0502040204020203" pitchFamily="34" charset="0"/>
              </a:rPr>
              <a:t>263-68-57</a:t>
            </a:r>
            <a:endParaRPr lang="ru-RU" dirty="0" smtClean="0">
              <a:latin typeface="Bahnschrift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445699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департамента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и охраны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Балмышева Дарья Викторовна</a:t>
            </a:r>
            <a:endParaRPr lang="ru-RU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38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95487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обучения по охране труда. Изменения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71550"/>
            <a:ext cx="8856984" cy="417646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dirty="0" smtClean="0"/>
              <a:t>Постановление Правительства Российской Федерации                                                      от 30.12.2022  № 2540 «</a:t>
            </a:r>
            <a:r>
              <a:rPr lang="ru-RU" dirty="0" smtClean="0"/>
              <a:t>О </a:t>
            </a:r>
            <a:r>
              <a:rPr lang="ru-RU" dirty="0"/>
              <a:t>внесении изменений в Правила обучения по охране труда и проверки знания требований охраны </a:t>
            </a:r>
            <a:r>
              <a:rPr lang="ru-RU" dirty="0" smtClean="0"/>
              <a:t>труда»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 smtClean="0"/>
              <a:t>П.61. Правил</a:t>
            </a:r>
            <a:r>
              <a:rPr lang="ru-RU" dirty="0" smtClean="0"/>
              <a:t> </a:t>
            </a:r>
            <a:r>
              <a:rPr lang="ru-RU" dirty="0"/>
              <a:t>Внеплановое обучение работников при вступлении в силу НПА, содержащих государственные нормативные требования охраны труда, проводится </a:t>
            </a:r>
            <a:r>
              <a:rPr lang="ru-RU" dirty="0" smtClean="0"/>
              <a:t>при </a:t>
            </a:r>
            <a:r>
              <a:rPr lang="ru-RU" dirty="0"/>
              <a:t>наличии в соответствующих НПА Минтруда России положений о проведении внепланового обучения работников требованиям охраны труда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Среднесписочная численность работников организации, с учетом которой устанавливается минимальное количество работников, подлежащих обучению требованиям ОТ в организации </a:t>
            </a:r>
            <a:r>
              <a:rPr lang="ru-RU" dirty="0" smtClean="0"/>
              <a:t>(</a:t>
            </a:r>
            <a:r>
              <a:rPr lang="ru-RU" dirty="0"/>
              <a:t>приложение № 4), определяется </a:t>
            </a:r>
            <a:r>
              <a:rPr lang="ru-RU" b="1" dirty="0"/>
              <a:t>без учета работников</a:t>
            </a:r>
            <a:r>
              <a:rPr lang="ru-RU" dirty="0"/>
              <a:t>, выполняющих трудовую функцию дистанционно на постоянной основе.</a:t>
            </a:r>
          </a:p>
        </p:txBody>
      </p:sp>
    </p:spTree>
    <p:extLst>
      <p:ext uri="{BB962C8B-B14F-4D97-AF65-F5344CB8AC3E}">
        <p14:creationId xmlns:p14="http://schemas.microsoft.com/office/powerpoint/2010/main" val="1741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1150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3518"/>
            <a:ext cx="9144000" cy="465998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обучения по ОТ действуют в полном объеме </a:t>
            </a:r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1 марта 2023 года проверка знания требований ОТ с использованием единой общероссийской справочно-информационной системы по ОТ (ЕИСОТ) в сети «Интернет» проводится для: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руководителей и специалистов органов исполнительной власти субъектов РФ в области ОТ;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руководителей и преподавателей обучающих организаций, которые принимают участие в работе комиссий по проверке знания требований охраны труда работников; </a:t>
            </a:r>
            <a:endParaRPr lang="ru-RU" dirty="0" smtClean="0"/>
          </a:p>
          <a:p>
            <a:r>
              <a:rPr lang="ru-RU" dirty="0" smtClean="0"/>
              <a:t>• </a:t>
            </a:r>
            <a:r>
              <a:rPr lang="ru-RU" dirty="0"/>
              <a:t>руководителей подразделений по ОТ и специалистов в области ОТ организаций.</a:t>
            </a:r>
          </a:p>
          <a:p>
            <a:r>
              <a:rPr lang="ru-RU" dirty="0"/>
              <a:t>30 вопросов в зависимости от вида деятельности и программы обучения (максимум две ошибки). </a:t>
            </a:r>
          </a:p>
          <a:p>
            <a:r>
              <a:rPr lang="ru-RU" b="1" dirty="0"/>
              <a:t>https://eisot.rosmintrud.ru/</a:t>
            </a:r>
          </a:p>
        </p:txBody>
      </p:sp>
    </p:spTree>
    <p:extLst>
      <p:ext uri="{BB962C8B-B14F-4D97-AF65-F5344CB8AC3E}">
        <p14:creationId xmlns:p14="http://schemas.microsoft.com/office/powerpoint/2010/main" val="2312635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4"/>
          </a:xfrm>
        </p:spPr>
        <p:txBody>
          <a:bodyPr/>
          <a:lstStyle/>
          <a:p>
            <a:r>
              <a:rPr lang="ru-RU" sz="2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46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705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55526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062"/>
            <a:ext cx="9144000" cy="451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93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79"/>
            <a:ext cx="8229600" cy="432047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46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4332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27534"/>
          </a:xfrm>
        </p:spPr>
        <p:txBody>
          <a:bodyPr/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83518"/>
            <a:ext cx="9144000" cy="4659982"/>
          </a:xfrm>
        </p:spPr>
        <p:txBody>
          <a:bodyPr>
            <a:normAutofit fontScale="925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 оказанию первой помощи — привычная форма, но есть значимые изменения. Она включает освоение знаний, умений, навыков, которые позволят сотрудникам оказывать пострадавшим помощь до приезда медиков при несчастных случаях на производстве, травмах, отравлениях и других состояниях, угрожающих их жизни и здоровью. Минимальная продолжительность — 8 часов. Программы должны содержать не менее 50% от общего количества учебных часов практических занятий.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 правила конкретизируют, кто должен обучаться: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ответственные за инструктажи по охране труда, в программу которых включены вопросы оказания первой помощи пострадавшим;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рабочих профессий;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водители;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обязанные оказывать первую помощь в соответствии с требованиями НПА;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работники, к компетенциям которых НПА и ОТ предъявляются требования уметь оказывать первую помощь;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и члены комиссий по проверке знаний требований охраны труда по вопросам оказания первой помощи;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проводящие обучение по оказанию первой помощи пострадавшим;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 охране труда, члены комиссий и пр.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будете формировать новый перечень профессий и должностей, в отношении которых надо организовывать обучение  первой помощи, проверьте себя по этому списку, чтобы не пропустить нужную категорию.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работников первой помощи проводится: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учебным центром;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работодателями с привлечением работников или иных специалистов, имеющих подготовку по оказанию первой помощи в объеме не менее 8 часов в соответствии с примерными темами обучения по оказанию первой помощи пострадавшим.</a:t>
            </a: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</a:pPr>
            <a:endParaRPr lang="en-US" sz="1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</a:t>
            </a: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Если организуете внутреннее обучение, помните, что с 1 сентября обучающий должен иметь подготовку по программе повышения квалификации преподавателя по первой помощи.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обучение в стороннем учебном центре обязаны: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и члены комиссий по проверке знаний;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проводящие обучение по оказанию первой помощи;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 по охране труда.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Периодичность обучения по первой помощи: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 всех категорий — не реже одного раза в три года;</a:t>
            </a:r>
          </a:p>
          <a:p>
            <a:pPr lvl="0">
              <a:spcBef>
                <a:spcPts val="0"/>
              </a:spcBef>
            </a:pPr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 вновь принимаемых на работу, а также переводимых на другую работу — в сроки, установленные работодателем, но не позднее 60 календарных дней после заключения трудового договора или перевода на другую работу.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024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471"/>
            <a:ext cx="8229600" cy="432047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охране труда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18"/>
            <a:ext cx="9144000" cy="465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7554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1853</TotalTime>
  <Words>959</Words>
  <Application>Microsoft Office PowerPoint</Application>
  <PresentationFormat>Экран (16:9)</PresentationFormat>
  <Paragraphs>132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Обучение по охране труда</vt:lpstr>
      <vt:lpstr>Обучение по охране труда</vt:lpstr>
      <vt:lpstr> Правила обучения по охране труда. Изменения </vt:lpstr>
      <vt:lpstr> Обучение по охране труда </vt:lpstr>
      <vt:lpstr>Обучение по охране труда</vt:lpstr>
      <vt:lpstr>Обучение по охране труда</vt:lpstr>
      <vt:lpstr>Обучение по охране труда</vt:lpstr>
      <vt:lpstr>Обучение по охране труда</vt:lpstr>
      <vt:lpstr>Обучение по охране труда</vt:lpstr>
      <vt:lpstr>Обучение по охране труда</vt:lpstr>
      <vt:lpstr>Обучение по охране труда</vt:lpstr>
      <vt:lpstr>Обучение по охране труда</vt:lpstr>
      <vt:lpstr>Обучение по охране труда</vt:lpstr>
      <vt:lpstr>Обучение по охране труда</vt:lpstr>
      <vt:lpstr> Федеральные реестры в сфере обучения  </vt:lpstr>
      <vt:lpstr>Реестр работодателей</vt:lpstr>
      <vt:lpstr>Обучение по охране труда</vt:lpstr>
      <vt:lpstr>  Реестр работодателей  </vt:lpstr>
      <vt:lpstr>Обучение по охране труда</vt:lpstr>
      <vt:lpstr> </vt:lpstr>
      <vt:lpstr>Реестр работодателей</vt:lpstr>
      <vt:lpstr>Реестр обученных лиц  </vt:lpstr>
      <vt:lpstr>Обучение по охране труда</vt:lpstr>
      <vt:lpstr> Реестр обученных лиц  </vt:lpstr>
      <vt:lpstr>Реестр обучающих организаций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по охране труда</dc:title>
  <dc:creator>Гондаренко Илья Юрьевич</dc:creator>
  <cp:lastModifiedBy>Пользователь Windows</cp:lastModifiedBy>
  <cp:revision>142</cp:revision>
  <dcterms:created xsi:type="dcterms:W3CDTF">2022-08-24T06:34:36Z</dcterms:created>
  <dcterms:modified xsi:type="dcterms:W3CDTF">2023-04-11T09:26:20Z</dcterms:modified>
</cp:coreProperties>
</file>